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0" r:id="rId3"/>
    <p:sldId id="260" r:id="rId4"/>
    <p:sldId id="261" r:id="rId5"/>
    <p:sldId id="262" r:id="rId6"/>
    <p:sldId id="291"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81" r:id="rId22"/>
    <p:sldId id="279" r:id="rId2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49" autoAdjust="0"/>
    <p:restoredTop sz="94660"/>
  </p:normalViewPr>
  <p:slideViewPr>
    <p:cSldViewPr snapToGrid="0" snapToObjects="1">
      <p:cViewPr varScale="1">
        <p:scale>
          <a:sx n="64" d="100"/>
          <a:sy n="64" d="100"/>
        </p:scale>
        <p:origin x="-124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2CF8EBEA-EBFC-5140-9E70-4A0A8E84B56C}" type="datetimeFigureOut">
              <a:rPr lang="es-ES" smtClean="0"/>
              <a:pPr/>
              <a:t>17/08/2015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39DF59C-9660-504A-9583-16032B74506A}" type="slidenum">
              <a:rPr lang="es-ES" smtClean="0"/>
              <a:pPr/>
              <a:t>‹Nº›</a:t>
            </a:fld>
            <a:endParaRPr lang="es-ES"/>
          </a:p>
        </p:txBody>
      </p:sp>
    </p:spTree>
    <p:extLst>
      <p:ext uri="{BB962C8B-B14F-4D97-AF65-F5344CB8AC3E}">
        <p14:creationId xmlns:p14="http://schemas.microsoft.com/office/powerpoint/2010/main" xmlns="" val="993520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2CF8EBEA-EBFC-5140-9E70-4A0A8E84B56C}" type="datetimeFigureOut">
              <a:rPr lang="es-ES" smtClean="0"/>
              <a:pPr/>
              <a:t>17/08/2015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39DF59C-9660-504A-9583-16032B74506A}" type="slidenum">
              <a:rPr lang="es-ES" smtClean="0"/>
              <a:pPr/>
              <a:t>‹Nº›</a:t>
            </a:fld>
            <a:endParaRPr lang="es-ES"/>
          </a:p>
        </p:txBody>
      </p:sp>
    </p:spTree>
    <p:extLst>
      <p:ext uri="{BB962C8B-B14F-4D97-AF65-F5344CB8AC3E}">
        <p14:creationId xmlns:p14="http://schemas.microsoft.com/office/powerpoint/2010/main" xmlns="" val="364292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2CF8EBEA-EBFC-5140-9E70-4A0A8E84B56C}" type="datetimeFigureOut">
              <a:rPr lang="es-ES" smtClean="0"/>
              <a:pPr/>
              <a:t>17/08/2015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39DF59C-9660-504A-9583-16032B74506A}" type="slidenum">
              <a:rPr lang="es-ES" smtClean="0"/>
              <a:pPr/>
              <a:t>‹Nº›</a:t>
            </a:fld>
            <a:endParaRPr lang="es-ES"/>
          </a:p>
        </p:txBody>
      </p:sp>
    </p:spTree>
    <p:extLst>
      <p:ext uri="{BB962C8B-B14F-4D97-AF65-F5344CB8AC3E}">
        <p14:creationId xmlns:p14="http://schemas.microsoft.com/office/powerpoint/2010/main" xmlns="" val="356340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2CF8EBEA-EBFC-5140-9E70-4A0A8E84B56C}" type="datetimeFigureOut">
              <a:rPr lang="es-ES" smtClean="0"/>
              <a:pPr/>
              <a:t>17/08/2015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39DF59C-9660-504A-9583-16032B74506A}" type="slidenum">
              <a:rPr lang="es-ES" smtClean="0"/>
              <a:pPr/>
              <a:t>‹Nº›</a:t>
            </a:fld>
            <a:endParaRPr lang="es-ES"/>
          </a:p>
        </p:txBody>
      </p:sp>
    </p:spTree>
    <p:extLst>
      <p:ext uri="{BB962C8B-B14F-4D97-AF65-F5344CB8AC3E}">
        <p14:creationId xmlns:p14="http://schemas.microsoft.com/office/powerpoint/2010/main" xmlns="" val="142849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2CF8EBEA-EBFC-5140-9E70-4A0A8E84B56C}" type="datetimeFigureOut">
              <a:rPr lang="es-ES" smtClean="0"/>
              <a:pPr/>
              <a:t>17/08/2015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39DF59C-9660-504A-9583-16032B74506A}" type="slidenum">
              <a:rPr lang="es-ES" smtClean="0"/>
              <a:pPr/>
              <a:t>‹Nº›</a:t>
            </a:fld>
            <a:endParaRPr lang="es-ES"/>
          </a:p>
        </p:txBody>
      </p:sp>
    </p:spTree>
    <p:extLst>
      <p:ext uri="{BB962C8B-B14F-4D97-AF65-F5344CB8AC3E}">
        <p14:creationId xmlns:p14="http://schemas.microsoft.com/office/powerpoint/2010/main" xmlns="" val="313657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2CF8EBEA-EBFC-5140-9E70-4A0A8E84B56C}" type="datetimeFigureOut">
              <a:rPr lang="es-ES" smtClean="0"/>
              <a:pPr/>
              <a:t>17/08/2015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39DF59C-9660-504A-9583-16032B74506A}" type="slidenum">
              <a:rPr lang="es-ES" smtClean="0"/>
              <a:pPr/>
              <a:t>‹Nº›</a:t>
            </a:fld>
            <a:endParaRPr lang="es-ES"/>
          </a:p>
        </p:txBody>
      </p:sp>
    </p:spTree>
    <p:extLst>
      <p:ext uri="{BB962C8B-B14F-4D97-AF65-F5344CB8AC3E}">
        <p14:creationId xmlns:p14="http://schemas.microsoft.com/office/powerpoint/2010/main" xmlns="" val="33383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2CF8EBEA-EBFC-5140-9E70-4A0A8E84B56C}" type="datetimeFigureOut">
              <a:rPr lang="es-ES" smtClean="0"/>
              <a:pPr/>
              <a:t>17/08/2015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39DF59C-9660-504A-9583-16032B74506A}" type="slidenum">
              <a:rPr lang="es-ES" smtClean="0"/>
              <a:pPr/>
              <a:t>‹Nº›</a:t>
            </a:fld>
            <a:endParaRPr lang="es-ES"/>
          </a:p>
        </p:txBody>
      </p:sp>
    </p:spTree>
    <p:extLst>
      <p:ext uri="{BB962C8B-B14F-4D97-AF65-F5344CB8AC3E}">
        <p14:creationId xmlns:p14="http://schemas.microsoft.com/office/powerpoint/2010/main" xmlns="" val="336938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2CF8EBEA-EBFC-5140-9E70-4A0A8E84B56C}" type="datetimeFigureOut">
              <a:rPr lang="es-ES" smtClean="0"/>
              <a:pPr/>
              <a:t>17/08/2015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39DF59C-9660-504A-9583-16032B74506A}" type="slidenum">
              <a:rPr lang="es-ES" smtClean="0"/>
              <a:pPr/>
              <a:t>‹Nº›</a:t>
            </a:fld>
            <a:endParaRPr lang="es-ES"/>
          </a:p>
        </p:txBody>
      </p:sp>
    </p:spTree>
    <p:extLst>
      <p:ext uri="{BB962C8B-B14F-4D97-AF65-F5344CB8AC3E}">
        <p14:creationId xmlns:p14="http://schemas.microsoft.com/office/powerpoint/2010/main" xmlns="" val="274837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CF8EBEA-EBFC-5140-9E70-4A0A8E84B56C}" type="datetimeFigureOut">
              <a:rPr lang="es-ES" smtClean="0"/>
              <a:pPr/>
              <a:t>17/08/2015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39DF59C-9660-504A-9583-16032B74506A}" type="slidenum">
              <a:rPr lang="es-ES" smtClean="0"/>
              <a:pPr/>
              <a:t>‹Nº›</a:t>
            </a:fld>
            <a:endParaRPr lang="es-ES"/>
          </a:p>
        </p:txBody>
      </p:sp>
    </p:spTree>
    <p:extLst>
      <p:ext uri="{BB962C8B-B14F-4D97-AF65-F5344CB8AC3E}">
        <p14:creationId xmlns:p14="http://schemas.microsoft.com/office/powerpoint/2010/main" xmlns="" val="248887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2CF8EBEA-EBFC-5140-9E70-4A0A8E84B56C}" type="datetimeFigureOut">
              <a:rPr lang="es-ES" smtClean="0"/>
              <a:pPr/>
              <a:t>17/08/2015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39DF59C-9660-504A-9583-16032B74506A}" type="slidenum">
              <a:rPr lang="es-ES" smtClean="0"/>
              <a:pPr/>
              <a:t>‹Nº›</a:t>
            </a:fld>
            <a:endParaRPr lang="es-ES"/>
          </a:p>
        </p:txBody>
      </p:sp>
    </p:spTree>
    <p:extLst>
      <p:ext uri="{BB962C8B-B14F-4D97-AF65-F5344CB8AC3E}">
        <p14:creationId xmlns:p14="http://schemas.microsoft.com/office/powerpoint/2010/main" xmlns="" val="11378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2CF8EBEA-EBFC-5140-9E70-4A0A8E84B56C}" type="datetimeFigureOut">
              <a:rPr lang="es-ES" smtClean="0"/>
              <a:pPr/>
              <a:t>17/08/2015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39DF59C-9660-504A-9583-16032B74506A}" type="slidenum">
              <a:rPr lang="es-ES" smtClean="0"/>
              <a:pPr/>
              <a:t>‹Nº›</a:t>
            </a:fld>
            <a:endParaRPr lang="es-ES"/>
          </a:p>
        </p:txBody>
      </p:sp>
    </p:spTree>
    <p:extLst>
      <p:ext uri="{BB962C8B-B14F-4D97-AF65-F5344CB8AC3E}">
        <p14:creationId xmlns:p14="http://schemas.microsoft.com/office/powerpoint/2010/main" xmlns="" val="3322832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8EBEA-EBFC-5140-9E70-4A0A8E84B56C}" type="datetimeFigureOut">
              <a:rPr lang="es-ES" smtClean="0"/>
              <a:pPr/>
              <a:t>17/08/2015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DF59C-9660-504A-9583-16032B74506A}" type="slidenum">
              <a:rPr lang="es-ES" smtClean="0"/>
              <a:pPr/>
              <a:t>‹Nº›</a:t>
            </a:fld>
            <a:endParaRPr lang="es-ES"/>
          </a:p>
        </p:txBody>
      </p:sp>
    </p:spTree>
    <p:extLst>
      <p:ext uri="{BB962C8B-B14F-4D97-AF65-F5344CB8AC3E}">
        <p14:creationId xmlns:p14="http://schemas.microsoft.com/office/powerpoint/2010/main" xmlns="" val="277992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733425"/>
            <a:ext cx="7772400" cy="1470025"/>
          </a:xfrm>
        </p:spPr>
        <p:txBody>
          <a:bodyPr>
            <a:normAutofit/>
          </a:bodyPr>
          <a:lstStyle/>
          <a:p>
            <a:r>
              <a:rPr lang="es-ES" dirty="0" smtClean="0"/>
              <a:t>Identidad y Pertenencia</a:t>
            </a:r>
            <a:br>
              <a:rPr lang="es-ES" dirty="0" smtClean="0"/>
            </a:br>
            <a:r>
              <a:rPr lang="es-ES" dirty="0" smtClean="0"/>
              <a:t>a la Orden de San Agustín</a:t>
            </a:r>
            <a:endParaRPr lang="es-ES" dirty="0"/>
          </a:p>
        </p:txBody>
      </p:sp>
      <p:pic>
        <p:nvPicPr>
          <p:cNvPr id="6" name="Imagen 5" descr="SAN AGUSTIN.jpe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25999" y="2933700"/>
            <a:ext cx="3428875" cy="2806700"/>
          </a:xfrm>
          <a:prstGeom prst="rect">
            <a:avLst/>
          </a:prstGeom>
        </p:spPr>
      </p:pic>
      <p:pic>
        <p:nvPicPr>
          <p:cNvPr id="9" name="Imagen 8" descr="frailes_limosneros.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4400" y="2540000"/>
            <a:ext cx="3657600" cy="3633216"/>
          </a:xfrm>
          <a:prstGeom prst="rect">
            <a:avLst/>
          </a:prstGeom>
        </p:spPr>
      </p:pic>
    </p:spTree>
    <p:extLst>
      <p:ext uri="{BB962C8B-B14F-4D97-AF65-F5344CB8AC3E}">
        <p14:creationId xmlns:p14="http://schemas.microsoft.com/office/powerpoint/2010/main" xmlns="" val="1765688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 la pertenencia a la identidad</a:t>
            </a:r>
            <a:endParaRPr lang="es-ES" dirty="0"/>
          </a:p>
        </p:txBody>
      </p:sp>
      <p:sp>
        <p:nvSpPr>
          <p:cNvPr id="3" name="Marcador de contenido 2"/>
          <p:cNvSpPr>
            <a:spLocks noGrp="1"/>
          </p:cNvSpPr>
          <p:nvPr>
            <p:ph idx="1"/>
          </p:nvPr>
        </p:nvSpPr>
        <p:spPr/>
        <p:txBody>
          <a:bodyPr>
            <a:normAutofit fontScale="92500" lnSpcReduction="10000"/>
          </a:bodyPr>
          <a:lstStyle/>
          <a:p>
            <a:r>
              <a:rPr lang="es-ES" dirty="0" smtClean="0"/>
              <a:t>La pertenencia engendra identidad, o por lo menos ayuda a descifrarla mejor.</a:t>
            </a:r>
          </a:p>
          <a:p>
            <a:r>
              <a:rPr lang="es-ES" dirty="0" smtClean="0"/>
              <a:t>El sentido de pertenencia al grupo es verdadero cuando es reflejo del sentido de la vida que se ha elegido llevar y se hace creíble cuando hace brotar en nuestro corazón  no sólo el amor al grupo en general, sino el afecto sincero al grupo tal como es, a las personas de carne y hueso que la componen, con todas sus limitaciones y debilidades, con sus virtudes y defectos. </a:t>
            </a:r>
            <a:endParaRPr lang="es-ES" dirty="0"/>
          </a:p>
        </p:txBody>
      </p:sp>
    </p:spTree>
    <p:extLst>
      <p:ext uri="{BB962C8B-B14F-4D97-AF65-F5344CB8AC3E}">
        <p14:creationId xmlns:p14="http://schemas.microsoft.com/office/powerpoint/2010/main" xmlns="" val="1893496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dirty="0" smtClean="0"/>
              <a:t>Pertenecer a una comunidad religiosa significa decidir vivir con las personas, que se convierten en “miembros de la misma familia” porque por encima de las diferencias hay un proyecto común que puede ser apreciado en toda su luz y belleza.</a:t>
            </a:r>
            <a:endParaRPr lang="es-ES" dirty="0"/>
          </a:p>
        </p:txBody>
      </p:sp>
    </p:spTree>
    <p:extLst>
      <p:ext uri="{BB962C8B-B14F-4D97-AF65-F5344CB8AC3E}">
        <p14:creationId xmlns:p14="http://schemas.microsoft.com/office/powerpoint/2010/main" xmlns="" val="2236925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Sentido de pertenencia</a:t>
            </a:r>
            <a:endParaRPr lang="es-ES" dirty="0"/>
          </a:p>
        </p:txBody>
      </p:sp>
      <p:sp>
        <p:nvSpPr>
          <p:cNvPr id="3" name="Marcador de contenido 2"/>
          <p:cNvSpPr>
            <a:spLocks noGrp="1"/>
          </p:cNvSpPr>
          <p:nvPr>
            <p:ph idx="1"/>
          </p:nvPr>
        </p:nvSpPr>
        <p:spPr/>
        <p:txBody>
          <a:bodyPr/>
          <a:lstStyle/>
          <a:p>
            <a:r>
              <a:rPr lang="es-ES" dirty="0" smtClean="0"/>
              <a:t>Es la capacidad de sentirse parte de un grupo de personas con las que se comparte la misma raíz, los mismos valores, el idéntico proyecto, gracias al cual esas personas se convierten en hermanos y ese grupo en la propia familia.</a:t>
            </a:r>
          </a:p>
          <a:p>
            <a:endParaRPr lang="es-ES" dirty="0"/>
          </a:p>
        </p:txBody>
      </p:sp>
    </p:spTree>
    <p:extLst>
      <p:ext uri="{BB962C8B-B14F-4D97-AF65-F5344CB8AC3E}">
        <p14:creationId xmlns:p14="http://schemas.microsoft.com/office/powerpoint/2010/main" xmlns="" val="1673551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sentido de pertenencia</a:t>
            </a:r>
            <a:endParaRPr lang="es-ES" dirty="0"/>
          </a:p>
        </p:txBody>
      </p:sp>
      <p:sp>
        <p:nvSpPr>
          <p:cNvPr id="3" name="Marcador de contenido 2"/>
          <p:cNvSpPr>
            <a:spLocks noGrp="1"/>
          </p:cNvSpPr>
          <p:nvPr>
            <p:ph idx="1"/>
          </p:nvPr>
        </p:nvSpPr>
        <p:spPr/>
        <p:txBody>
          <a:bodyPr/>
          <a:lstStyle/>
          <a:p>
            <a:r>
              <a:rPr lang="es-ES" dirty="0" smtClean="0"/>
              <a:t>El sentido de pertenencia brota del sentido de identidad, en su elemento esencial.</a:t>
            </a:r>
          </a:p>
          <a:p>
            <a:r>
              <a:rPr lang="es-ES" dirty="0" smtClean="0"/>
              <a:t>El hombre debe pertenecer a algo o a alguien; está hecho para entregar su vida y su corazón, su llamada y su futuro en las manos de otro.</a:t>
            </a:r>
          </a:p>
          <a:p>
            <a:r>
              <a:rPr lang="es-ES" dirty="0" smtClean="0"/>
              <a:t>Tendrá que elegir a quien, pero no podrá dejar de hacerlo.</a:t>
            </a:r>
            <a:endParaRPr lang="es-ES" dirty="0"/>
          </a:p>
        </p:txBody>
      </p:sp>
    </p:spTree>
    <p:extLst>
      <p:ext uri="{BB962C8B-B14F-4D97-AF65-F5344CB8AC3E}">
        <p14:creationId xmlns:p14="http://schemas.microsoft.com/office/powerpoint/2010/main" xmlns="" val="2892450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pertenencia</a:t>
            </a:r>
            <a:endParaRPr lang="es-ES" dirty="0"/>
          </a:p>
        </p:txBody>
      </p:sp>
      <p:sp>
        <p:nvSpPr>
          <p:cNvPr id="3" name="Marcador de contenido 2"/>
          <p:cNvSpPr>
            <a:spLocks noGrp="1"/>
          </p:cNvSpPr>
          <p:nvPr>
            <p:ph idx="1"/>
          </p:nvPr>
        </p:nvSpPr>
        <p:spPr/>
        <p:txBody>
          <a:bodyPr/>
          <a:lstStyle/>
          <a:p>
            <a:r>
              <a:rPr lang="es-ES" dirty="0" smtClean="0"/>
              <a:t>Sentido de pertenencia quiere decir confianza en el otro y en la vida, hasta el punto de elegir depender del grupo y de sus normas, libertad de convivir con personas que no se han elegido, afecto que no viene de la carne ni de la sangre, pero que no deja de ser humanamente rico.</a:t>
            </a:r>
            <a:endParaRPr lang="es-ES" dirty="0"/>
          </a:p>
        </p:txBody>
      </p:sp>
    </p:spTree>
    <p:extLst>
      <p:ext uri="{BB962C8B-B14F-4D97-AF65-F5344CB8AC3E}">
        <p14:creationId xmlns:p14="http://schemas.microsoft.com/office/powerpoint/2010/main" xmlns="" val="1919630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Sentido de la alteridad y de la diversidad.</a:t>
            </a:r>
            <a:endParaRPr lang="es-ES" dirty="0"/>
          </a:p>
        </p:txBody>
      </p:sp>
      <p:sp>
        <p:nvSpPr>
          <p:cNvPr id="3" name="Marcador de contenido 2"/>
          <p:cNvSpPr>
            <a:spLocks noGrp="1"/>
          </p:cNvSpPr>
          <p:nvPr>
            <p:ph idx="1"/>
          </p:nvPr>
        </p:nvSpPr>
        <p:spPr/>
        <p:txBody>
          <a:bodyPr>
            <a:normAutofit fontScale="92500" lnSpcReduction="10000"/>
          </a:bodyPr>
          <a:lstStyle/>
          <a:p>
            <a:pPr algn="just"/>
            <a:r>
              <a:rPr lang="es-ES" dirty="0" smtClean="0"/>
              <a:t>Se pertenece al grupo en el que se reconoce la propia identidad, pero sin que esto lleve a un acaparamiento del cerebro o a renunciar a la propia originalidad.</a:t>
            </a:r>
          </a:p>
          <a:p>
            <a:pPr algn="just"/>
            <a:r>
              <a:rPr lang="es-ES" dirty="0" smtClean="0"/>
              <a:t>El equilibrio no es sencillo.</a:t>
            </a:r>
          </a:p>
          <a:p>
            <a:pPr algn="just"/>
            <a:r>
              <a:rPr lang="es-ES" dirty="0" smtClean="0"/>
              <a:t>No es fácil y lleva su tiempo de preparación, pero lleva la libertad de aceptar la diversidad de los demás, a permitirles ser ellos mismos, a no convertir en conflicto las diversidades  a convertir en riqueza la relación con otro diferente de mi.</a:t>
            </a:r>
          </a:p>
        </p:txBody>
      </p:sp>
    </p:spTree>
    <p:extLst>
      <p:ext uri="{BB962C8B-B14F-4D97-AF65-F5344CB8AC3E}">
        <p14:creationId xmlns:p14="http://schemas.microsoft.com/office/powerpoint/2010/main" xmlns="" val="614595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La comunidad religiosa agustiniana.</a:t>
            </a:r>
            <a:endParaRPr lang="es-ES" dirty="0"/>
          </a:p>
        </p:txBody>
      </p:sp>
      <p:sp>
        <p:nvSpPr>
          <p:cNvPr id="3" name="Marcador de contenido 2"/>
          <p:cNvSpPr>
            <a:spLocks noGrp="1"/>
          </p:cNvSpPr>
          <p:nvPr>
            <p:ph idx="1"/>
          </p:nvPr>
        </p:nvSpPr>
        <p:spPr/>
        <p:txBody>
          <a:bodyPr/>
          <a:lstStyle/>
          <a:p>
            <a:r>
              <a:rPr lang="es-ES" dirty="0" smtClean="0"/>
              <a:t>Para los psicólogos la madurez consiste en el paso del yo al nosotros.</a:t>
            </a:r>
          </a:p>
          <a:p>
            <a:r>
              <a:rPr lang="es-ES" dirty="0" smtClean="0"/>
              <a:t>El nosotros va unido a la apertura del propio yo y a la inclusión de otras personas en el radio de nuestra afectividad. </a:t>
            </a:r>
          </a:p>
          <a:p>
            <a:r>
              <a:rPr lang="es-ES" dirty="0" smtClean="0"/>
              <a:t>La comunidad implica anteponer los intereses comunes a los propios (Cfr. Regla 5,2).</a:t>
            </a:r>
          </a:p>
          <a:p>
            <a:pPr marL="0" indent="0">
              <a:buNone/>
            </a:pPr>
            <a:endParaRPr lang="es-ES" dirty="0"/>
          </a:p>
        </p:txBody>
      </p:sp>
    </p:spTree>
    <p:extLst>
      <p:ext uri="{BB962C8B-B14F-4D97-AF65-F5344CB8AC3E}">
        <p14:creationId xmlns:p14="http://schemas.microsoft.com/office/powerpoint/2010/main" xmlns="" val="3798344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Comunidad agustiniana</a:t>
            </a:r>
            <a:endParaRPr lang="es-ES" dirty="0"/>
          </a:p>
        </p:txBody>
      </p:sp>
      <p:sp>
        <p:nvSpPr>
          <p:cNvPr id="3" name="Marcador de contenido 2"/>
          <p:cNvSpPr>
            <a:spLocks noGrp="1"/>
          </p:cNvSpPr>
          <p:nvPr>
            <p:ph idx="1"/>
          </p:nvPr>
        </p:nvSpPr>
        <p:spPr/>
        <p:txBody>
          <a:bodyPr/>
          <a:lstStyle/>
          <a:p>
            <a:pPr algn="just"/>
            <a:r>
              <a:rPr lang="es-ES" dirty="0" smtClean="0"/>
              <a:t>“Manteniendo cada uno su característica vocacional propia, sacerdotes, religiosos, y laicos deben integrarse plenamente en la comunidad y tener en ella un trato de verdadera igualdad”.</a:t>
            </a:r>
            <a:endParaRPr lang="es-ES" dirty="0"/>
          </a:p>
        </p:txBody>
      </p:sp>
    </p:spTree>
    <p:extLst>
      <p:ext uri="{BB962C8B-B14F-4D97-AF65-F5344CB8AC3E}">
        <p14:creationId xmlns:p14="http://schemas.microsoft.com/office/powerpoint/2010/main" xmlns="" val="931701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comunidad</a:t>
            </a:r>
            <a:endParaRPr lang="es-ES" dirty="0"/>
          </a:p>
        </p:txBody>
      </p:sp>
      <p:sp>
        <p:nvSpPr>
          <p:cNvPr id="3" name="Marcador de contenido 2"/>
          <p:cNvSpPr>
            <a:spLocks noGrp="1"/>
          </p:cNvSpPr>
          <p:nvPr>
            <p:ph idx="1"/>
          </p:nvPr>
        </p:nvSpPr>
        <p:spPr/>
        <p:txBody>
          <a:bodyPr>
            <a:normAutofit/>
          </a:bodyPr>
          <a:lstStyle/>
          <a:p>
            <a:r>
              <a:rPr lang="es-ES" dirty="0" smtClean="0"/>
              <a:t>La comunidad agustiniana supone un tejido de relaciones de confianza, de escucha y atención mutua, de pertenencia institucional.</a:t>
            </a:r>
          </a:p>
          <a:p>
            <a:pPr algn="just"/>
            <a:r>
              <a:rPr lang="es-ES" dirty="0" smtClean="0"/>
              <a:t>Hablamos de pertenencia y hay que recordar el imperativo de asumir la institución con inevitables limitaciones.</a:t>
            </a:r>
          </a:p>
          <a:p>
            <a:pPr algn="just"/>
            <a:r>
              <a:rPr lang="es-ES" dirty="0" smtClean="0"/>
              <a:t>La comunidad ideal no existe. Los frailes, los superiores, los feligreses, tampoco.</a:t>
            </a:r>
            <a:endParaRPr lang="es-ES" dirty="0"/>
          </a:p>
        </p:txBody>
      </p:sp>
    </p:spTree>
    <p:extLst>
      <p:ext uri="{BB962C8B-B14F-4D97-AF65-F5344CB8AC3E}">
        <p14:creationId xmlns:p14="http://schemas.microsoft.com/office/powerpoint/2010/main" xmlns="" val="1465614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comunidad</a:t>
            </a:r>
            <a:endParaRPr lang="es-ES" dirty="0"/>
          </a:p>
        </p:txBody>
      </p:sp>
      <p:sp>
        <p:nvSpPr>
          <p:cNvPr id="3" name="Marcador de contenido 2"/>
          <p:cNvSpPr>
            <a:spLocks noGrp="1"/>
          </p:cNvSpPr>
          <p:nvPr>
            <p:ph idx="1"/>
          </p:nvPr>
        </p:nvSpPr>
        <p:spPr/>
        <p:txBody>
          <a:bodyPr>
            <a:normAutofit fontScale="92500"/>
          </a:bodyPr>
          <a:lstStyle/>
          <a:p>
            <a:pPr algn="just"/>
            <a:r>
              <a:rPr lang="es-ES" dirty="0" smtClean="0"/>
              <a:t>Para que la comunidad exista hay que cuidar mucho las relaciones interpersonales, delimitar las funciones, clarificar los objetivos, arbitrar cauces de información, y participación, y favorecer un ambiente de diálogo, colaboración, autocrítica, evaluación y disposición positiva para la resolución de conflictos.</a:t>
            </a:r>
          </a:p>
          <a:p>
            <a:pPr algn="just"/>
            <a:r>
              <a:rPr lang="es-ES" dirty="0" smtClean="0"/>
              <a:t>Es una tarea que exige responsabilidad, voluntad de convergencia y deseo firme de </a:t>
            </a:r>
            <a:r>
              <a:rPr lang="es-ES" smtClean="0"/>
              <a:t>caminar juntos.</a:t>
            </a:r>
            <a:endParaRPr lang="es-ES"/>
          </a:p>
        </p:txBody>
      </p:sp>
    </p:spTree>
    <p:extLst>
      <p:ext uri="{BB962C8B-B14F-4D97-AF65-F5344CB8AC3E}">
        <p14:creationId xmlns:p14="http://schemas.microsoft.com/office/powerpoint/2010/main" xmlns="" val="2350969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1300" y="76200"/>
            <a:ext cx="8702585" cy="5632312"/>
          </a:xfrm>
          <a:prstGeom prst="rect">
            <a:avLst/>
          </a:prstGeom>
          <a:noFill/>
        </p:spPr>
        <p:txBody>
          <a:bodyPr wrap="none" rtlCol="0">
            <a:spAutoFit/>
          </a:bodyPr>
          <a:lstStyle/>
          <a:p>
            <a:r>
              <a:rPr lang="es-ES" dirty="0" smtClean="0"/>
              <a:t>ASPECTO HUMANO DE LA IDENTIDAD</a:t>
            </a:r>
          </a:p>
          <a:p>
            <a:r>
              <a:rPr lang="es-ES" dirty="0" smtClean="0"/>
              <a:t>EL GRUPO</a:t>
            </a:r>
          </a:p>
          <a:p>
            <a:endParaRPr lang="es-ES" dirty="0"/>
          </a:p>
          <a:p>
            <a:pPr marL="285750" indent="-285750">
              <a:buFont typeface="Arial"/>
              <a:buChar char="•"/>
            </a:pPr>
            <a:r>
              <a:rPr lang="es-ES" dirty="0" smtClean="0"/>
              <a:t>La Interacción (lo que hago afecta a los demás) </a:t>
            </a:r>
          </a:p>
          <a:p>
            <a:pPr marL="285750" indent="-285750">
              <a:buFont typeface="Arial"/>
              <a:buChar char="•"/>
            </a:pPr>
            <a:endParaRPr lang="es-ES" dirty="0"/>
          </a:p>
          <a:p>
            <a:pPr marL="285750" indent="-285750">
              <a:buFont typeface="Arial"/>
              <a:buChar char="•"/>
            </a:pPr>
            <a:r>
              <a:rPr lang="es-ES" dirty="0" smtClean="0"/>
              <a:t>La Interdependencia (comparten y desempeñan roles) </a:t>
            </a:r>
          </a:p>
          <a:p>
            <a:endParaRPr lang="es-ES" dirty="0"/>
          </a:p>
          <a:p>
            <a:r>
              <a:rPr lang="es-ES" dirty="0" smtClean="0"/>
              <a:t>EQUIPO DE TRABAJO</a:t>
            </a:r>
          </a:p>
          <a:p>
            <a:r>
              <a:rPr lang="es-ES" dirty="0" smtClean="0"/>
              <a:t>Solo hay grupo cuando sus miembros se perciben como tal, es decir que tienen conciencia</a:t>
            </a:r>
          </a:p>
          <a:p>
            <a:r>
              <a:rPr lang="es-ES" dirty="0" smtClean="0"/>
              <a:t>De grupo, porque hace posible la complementariedad entre los objetivos e intereses de los </a:t>
            </a:r>
          </a:p>
          <a:p>
            <a:r>
              <a:rPr lang="es-ES" dirty="0" smtClean="0"/>
              <a:t>Miembros de grupo.</a:t>
            </a:r>
          </a:p>
          <a:p>
            <a:endParaRPr lang="es-ES" dirty="0"/>
          </a:p>
          <a:p>
            <a:r>
              <a:rPr lang="es-ES" dirty="0" smtClean="0"/>
              <a:t>El grupo se convierte en “equipo de trabajo” cuando genera una sinergia positiva a través </a:t>
            </a:r>
          </a:p>
          <a:p>
            <a:r>
              <a:rPr lang="es-ES" dirty="0" smtClean="0"/>
              <a:t>De un esfuerzo coordinado. Y teniendo como resultado la suma total de las aportaciones </a:t>
            </a:r>
          </a:p>
          <a:p>
            <a:r>
              <a:rPr lang="es-ES" dirty="0" smtClean="0"/>
              <a:t>Individuales </a:t>
            </a:r>
          </a:p>
          <a:p>
            <a:endParaRPr lang="es-ES" dirty="0"/>
          </a:p>
          <a:p>
            <a:r>
              <a:rPr lang="es-ES" dirty="0" smtClean="0"/>
              <a:t>COMUNIDAD</a:t>
            </a:r>
          </a:p>
          <a:p>
            <a:r>
              <a:rPr lang="es-ES" dirty="0" smtClean="0"/>
              <a:t>El </a:t>
            </a:r>
            <a:r>
              <a:rPr lang="es-ES" dirty="0"/>
              <a:t>equipo de trabajo se convierte en comunidad….</a:t>
            </a:r>
          </a:p>
          <a:p>
            <a:endParaRPr lang="es-ES" b="1" dirty="0" smtClean="0"/>
          </a:p>
          <a:p>
            <a:endParaRPr lang="es-ES" dirty="0" smtClean="0"/>
          </a:p>
        </p:txBody>
      </p:sp>
      <p:pic>
        <p:nvPicPr>
          <p:cNvPr id="8" name="Imagen 7" descr="papaycapitulo.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294312"/>
            <a:ext cx="9144000" cy="3900488"/>
          </a:xfrm>
          <a:prstGeom prst="rect">
            <a:avLst/>
          </a:prstGeom>
        </p:spPr>
      </p:pic>
    </p:spTree>
    <p:extLst>
      <p:ext uri="{BB962C8B-B14F-4D97-AF65-F5344CB8AC3E}">
        <p14:creationId xmlns:p14="http://schemas.microsoft.com/office/powerpoint/2010/main" xmlns="" val="2504307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comunidad religiosa</a:t>
            </a:r>
            <a:endParaRPr lang="es-ES" dirty="0"/>
          </a:p>
        </p:txBody>
      </p:sp>
      <p:sp>
        <p:nvSpPr>
          <p:cNvPr id="3" name="Marcador de contenido 2"/>
          <p:cNvSpPr>
            <a:spLocks noGrp="1"/>
          </p:cNvSpPr>
          <p:nvPr>
            <p:ph idx="1"/>
          </p:nvPr>
        </p:nvSpPr>
        <p:spPr/>
        <p:txBody>
          <a:bodyPr>
            <a:normAutofit fontScale="92500" lnSpcReduction="20000"/>
          </a:bodyPr>
          <a:lstStyle/>
          <a:p>
            <a:pPr algn="just"/>
            <a:r>
              <a:rPr lang="es-ES" dirty="0" smtClean="0"/>
              <a:t>La comunidad religiosa tiene un carácter integrador y pretende servir de convocatoria para sumar las potencialidades de todas las personas que intervienen en el quehacer de la misma.</a:t>
            </a:r>
          </a:p>
          <a:p>
            <a:pPr algn="just"/>
            <a:r>
              <a:rPr lang="es-ES" dirty="0" smtClean="0"/>
              <a:t>Lo que puede minar el espíritu de comunidad es que los diferentes elementos integrantes mantengan un paralelismo o relaciones subterráneas de distanciamiento calculado y se aleje del terreno común de las “responsabilidades compartidas”.</a:t>
            </a:r>
            <a:endParaRPr lang="es-ES" dirty="0"/>
          </a:p>
        </p:txBody>
      </p:sp>
    </p:spTree>
    <p:extLst>
      <p:ext uri="{BB962C8B-B14F-4D97-AF65-F5344CB8AC3E}">
        <p14:creationId xmlns:p14="http://schemas.microsoft.com/office/powerpoint/2010/main" xmlns="" val="3778572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comunidad religiosa</a:t>
            </a:r>
            <a:endParaRPr lang="es-ES" dirty="0"/>
          </a:p>
        </p:txBody>
      </p:sp>
      <p:sp>
        <p:nvSpPr>
          <p:cNvPr id="3" name="Marcador de contenido 2"/>
          <p:cNvSpPr>
            <a:spLocks noGrp="1"/>
          </p:cNvSpPr>
          <p:nvPr>
            <p:ph idx="1"/>
          </p:nvPr>
        </p:nvSpPr>
        <p:spPr/>
        <p:txBody>
          <a:bodyPr>
            <a:normAutofit/>
          </a:bodyPr>
          <a:lstStyle/>
          <a:p>
            <a:pPr algn="just"/>
            <a:r>
              <a:rPr lang="es-ES" dirty="0" smtClean="0"/>
              <a:t>La vida en comunidad sólo es posible en un espacio relacional.</a:t>
            </a:r>
          </a:p>
          <a:p>
            <a:pPr algn="just"/>
            <a:r>
              <a:rPr lang="es-ES" dirty="0" smtClean="0"/>
              <a:t>La comunidad religiosa ofrece medios de socialización y está llamada a ser testimonio de vida como comunidad cristiana de fe.</a:t>
            </a:r>
            <a:endParaRPr lang="es-ES" dirty="0"/>
          </a:p>
        </p:txBody>
      </p:sp>
    </p:spTree>
    <p:extLst>
      <p:ext uri="{BB962C8B-B14F-4D97-AF65-F5344CB8AC3E}">
        <p14:creationId xmlns:p14="http://schemas.microsoft.com/office/powerpoint/2010/main" xmlns="" val="290856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Nos educamos juntos en la comunidad</a:t>
            </a:r>
            <a:endParaRPr lang="es-ES" dirty="0"/>
          </a:p>
        </p:txBody>
      </p:sp>
      <p:sp>
        <p:nvSpPr>
          <p:cNvPr id="3" name="Marcador de contenido 2"/>
          <p:cNvSpPr>
            <a:spLocks noGrp="1"/>
          </p:cNvSpPr>
          <p:nvPr>
            <p:ph idx="1"/>
          </p:nvPr>
        </p:nvSpPr>
        <p:spPr/>
        <p:txBody>
          <a:bodyPr>
            <a:normAutofit lnSpcReduction="10000"/>
          </a:bodyPr>
          <a:lstStyle/>
          <a:p>
            <a:pPr algn="just"/>
            <a:r>
              <a:rPr lang="es-ES" dirty="0" smtClean="0"/>
              <a:t>El anuncio de la fe hoy, en muchos casos, encuentra oídos cerrados o entreabiertos a los religioso.</a:t>
            </a:r>
          </a:p>
          <a:p>
            <a:pPr algn="just"/>
            <a:r>
              <a:rPr lang="es-ES" dirty="0" smtClean="0"/>
              <a:t>La pedagogía agustiniana presenta tres grandes convocatorias:</a:t>
            </a:r>
          </a:p>
          <a:p>
            <a:pPr marL="514350" indent="-514350" algn="just">
              <a:buFont typeface="+mj-lt"/>
              <a:buAutoNum type="arabicPeriod"/>
            </a:pPr>
            <a:r>
              <a:rPr lang="es-ES" dirty="0" smtClean="0"/>
              <a:t>La interioridad frente a la superficialidad.</a:t>
            </a:r>
          </a:p>
          <a:p>
            <a:pPr marL="514350" indent="-514350" algn="just">
              <a:buFont typeface="+mj-lt"/>
              <a:buAutoNum type="arabicPeriod"/>
            </a:pPr>
            <a:r>
              <a:rPr lang="es-ES" dirty="0" smtClean="0"/>
              <a:t>La comunidad frente al individualismo.</a:t>
            </a:r>
          </a:p>
          <a:p>
            <a:pPr marL="514350" indent="-514350" algn="just">
              <a:buFont typeface="+mj-lt"/>
              <a:buAutoNum type="arabicPeriod"/>
            </a:pPr>
            <a:r>
              <a:rPr lang="es-ES" dirty="0" smtClean="0"/>
              <a:t>La Trascendencia como apertura al encuentro amoroso con Dios.  </a:t>
            </a:r>
            <a:endParaRPr lang="es-ES" dirty="0"/>
          </a:p>
        </p:txBody>
      </p:sp>
    </p:spTree>
    <p:extLst>
      <p:ext uri="{BB962C8B-B14F-4D97-AF65-F5344CB8AC3E}">
        <p14:creationId xmlns:p14="http://schemas.microsoft.com/office/powerpoint/2010/main" xmlns="" val="928555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800" dirty="0" smtClean="0"/>
              <a:t>El grupo se convierte en comunidad cuando:</a:t>
            </a:r>
            <a:br>
              <a:rPr lang="es-ES" sz="2800" dirty="0" smtClean="0"/>
            </a:br>
            <a:r>
              <a:rPr lang="es-ES" sz="2800" dirty="0" smtClean="0"/>
              <a:t/>
            </a:r>
            <a:br>
              <a:rPr lang="es-ES" sz="2800" dirty="0" smtClean="0"/>
            </a:br>
            <a:endParaRPr lang="es-ES" sz="2800" dirty="0"/>
          </a:p>
        </p:txBody>
      </p:sp>
      <p:sp>
        <p:nvSpPr>
          <p:cNvPr id="3" name="Marcador de contenido 2"/>
          <p:cNvSpPr>
            <a:spLocks noGrp="1"/>
          </p:cNvSpPr>
          <p:nvPr>
            <p:ph idx="1"/>
          </p:nvPr>
        </p:nvSpPr>
        <p:spPr/>
        <p:txBody>
          <a:bodyPr/>
          <a:lstStyle/>
          <a:p>
            <a:pPr marL="514350" indent="-514350">
              <a:buAutoNum type="arabicPeriod"/>
            </a:pPr>
            <a:r>
              <a:rPr lang="es-ES" dirty="0" smtClean="0"/>
              <a:t>Tiene el cuidado especial para realizar una labor y asumir un conjunto de valores. </a:t>
            </a:r>
          </a:p>
          <a:p>
            <a:pPr marL="514350" indent="-514350">
              <a:buAutoNum type="arabicPeriod"/>
            </a:pPr>
            <a:r>
              <a:rPr lang="es-ES" dirty="0" smtClean="0"/>
              <a:t> Tiene un espíritu que anima un modo de ser entre personas que lo constituyen.</a:t>
            </a:r>
          </a:p>
          <a:p>
            <a:pPr marL="0" indent="0">
              <a:buNone/>
            </a:pPr>
            <a:r>
              <a:rPr lang="es-ES" dirty="0" smtClean="0"/>
              <a:t>3. </a:t>
            </a:r>
            <a:r>
              <a:rPr lang="es-ES" dirty="0"/>
              <a:t> </a:t>
            </a:r>
            <a:r>
              <a:rPr lang="es-ES" dirty="0" smtClean="0"/>
              <a:t>Tiene un estilo que está basado en la confianza, la comunicación, la sinceridad, la responsabilidad, el compromiso, la fe manifiesta (conjunto de creencias), etc. </a:t>
            </a:r>
            <a:endParaRPr lang="es-ES" dirty="0"/>
          </a:p>
        </p:txBody>
      </p:sp>
    </p:spTree>
    <p:extLst>
      <p:ext uri="{BB962C8B-B14F-4D97-AF65-F5344CB8AC3E}">
        <p14:creationId xmlns:p14="http://schemas.microsoft.com/office/powerpoint/2010/main" xmlns="" val="475360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469900"/>
            <a:ext cx="8229600" cy="4525963"/>
          </a:xfrm>
        </p:spPr>
        <p:txBody>
          <a:bodyPr>
            <a:normAutofit fontScale="77500" lnSpcReduction="20000"/>
          </a:bodyPr>
          <a:lstStyle/>
          <a:p>
            <a:pPr marL="0" indent="0">
              <a:buNone/>
            </a:pPr>
            <a:r>
              <a:rPr lang="es-ES" dirty="0" smtClean="0"/>
              <a:t>4. </a:t>
            </a:r>
            <a:r>
              <a:rPr lang="es-ES" dirty="0"/>
              <a:t>A</a:t>
            </a:r>
            <a:r>
              <a:rPr lang="es-ES" dirty="0" smtClean="0"/>
              <a:t>sume las tareas del equipo como propias.</a:t>
            </a:r>
          </a:p>
          <a:p>
            <a:pPr marL="0" indent="0">
              <a:buNone/>
            </a:pPr>
            <a:endParaRPr lang="es-ES" dirty="0"/>
          </a:p>
          <a:p>
            <a:pPr marL="0" indent="0">
              <a:buNone/>
            </a:pPr>
            <a:r>
              <a:rPr lang="es-ES" dirty="0" smtClean="0"/>
              <a:t>5. Planifica y realiza conjuntamente las tareas.</a:t>
            </a:r>
          </a:p>
          <a:p>
            <a:pPr marL="0" indent="0">
              <a:buNone/>
            </a:pPr>
            <a:endParaRPr lang="es-ES" dirty="0"/>
          </a:p>
          <a:p>
            <a:pPr marL="0" indent="0">
              <a:buNone/>
            </a:pPr>
            <a:r>
              <a:rPr lang="es-ES" dirty="0" smtClean="0"/>
              <a:t>6. Soluciona los conflictos con oportunidad de enriquecimiento mutuo, que conlleva una actitud de aprendizaje permanente;</a:t>
            </a:r>
            <a:r>
              <a:rPr lang="es-ES" dirty="0"/>
              <a:t> </a:t>
            </a:r>
            <a:r>
              <a:rPr lang="es-ES" dirty="0" smtClean="0"/>
              <a:t>Se asimila el aprendizaje a través del “ensayo y error” en base a las experiencias positivas o negativas en la interacción con los demás.</a:t>
            </a:r>
          </a:p>
          <a:p>
            <a:pPr marL="0" indent="0">
              <a:buNone/>
            </a:pPr>
            <a:endParaRPr lang="es-ES" dirty="0"/>
          </a:p>
          <a:p>
            <a:pPr marL="0" indent="0">
              <a:buNone/>
            </a:pPr>
            <a:r>
              <a:rPr lang="es-ES" dirty="0" smtClean="0"/>
              <a:t>7. Cuando se vive en la comunidad unánimemente teniendo una sola alma y un solo corazón orientados hacia Dios. (Cfr. Regla cap. 1,3)</a:t>
            </a:r>
            <a:endParaRPr lang="es-ES" dirty="0"/>
          </a:p>
        </p:txBody>
      </p:sp>
    </p:spTree>
    <p:extLst>
      <p:ext uri="{BB962C8B-B14F-4D97-AF65-F5344CB8AC3E}">
        <p14:creationId xmlns:p14="http://schemas.microsoft.com/office/powerpoint/2010/main" xmlns="" val="1828078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181100"/>
            <a:ext cx="8229600" cy="4525963"/>
          </a:xfrm>
        </p:spPr>
        <p:txBody>
          <a:bodyPr>
            <a:normAutofit fontScale="92500" lnSpcReduction="20000"/>
          </a:bodyPr>
          <a:lstStyle/>
          <a:p>
            <a:r>
              <a:rPr lang="es-ES" dirty="0" smtClean="0"/>
              <a:t>El grupo humano que llamamos comunidad se mueve con una diversidad de funciones. Todas tan importantes como diversas.</a:t>
            </a:r>
          </a:p>
          <a:p>
            <a:r>
              <a:rPr lang="es-ES" dirty="0" smtClean="0"/>
              <a:t>Todas las personas están interrelacionadas por un  deseo común: La santidad de vida.</a:t>
            </a:r>
          </a:p>
          <a:p>
            <a:r>
              <a:rPr lang="es-ES" dirty="0" smtClean="0"/>
              <a:t>“crecer en el proceso inacabable de sumar experiencias </a:t>
            </a:r>
            <a:r>
              <a:rPr lang="es-ES" dirty="0" err="1" smtClean="0"/>
              <a:t>humanizadoras</a:t>
            </a:r>
            <a:r>
              <a:rPr lang="es-ES" dirty="0" smtClean="0"/>
              <a:t>, la permanente búsqueda de la verdad, aprendizajes académicos, valores y convicciones morales”.</a:t>
            </a:r>
          </a:p>
          <a:p>
            <a:r>
              <a:rPr lang="es-ES" dirty="0" smtClean="0"/>
              <a:t>Todo esto crea una identidad en las personas y pertenencia a una Institución.</a:t>
            </a:r>
            <a:endParaRPr lang="es-ES" dirty="0"/>
          </a:p>
        </p:txBody>
      </p:sp>
      <p:sp>
        <p:nvSpPr>
          <p:cNvPr id="5" name="CuadroTexto 4"/>
          <p:cNvSpPr txBox="1"/>
          <p:nvPr/>
        </p:nvSpPr>
        <p:spPr>
          <a:xfrm>
            <a:off x="1117600" y="609600"/>
            <a:ext cx="3246464" cy="369332"/>
          </a:xfrm>
          <a:prstGeom prst="rect">
            <a:avLst/>
          </a:prstGeom>
          <a:noFill/>
        </p:spPr>
        <p:txBody>
          <a:bodyPr wrap="none" rtlCol="0">
            <a:spAutoFit/>
          </a:bodyPr>
          <a:lstStyle/>
          <a:p>
            <a:r>
              <a:rPr lang="es-ES" dirty="0" smtClean="0"/>
              <a:t>FUNCIONES EN LA COMUNIDAD:</a:t>
            </a:r>
            <a:endParaRPr lang="es-ES" dirty="0"/>
          </a:p>
        </p:txBody>
      </p:sp>
    </p:spTree>
    <p:extLst>
      <p:ext uri="{BB962C8B-B14F-4D97-AF65-F5344CB8AC3E}">
        <p14:creationId xmlns:p14="http://schemas.microsoft.com/office/powerpoint/2010/main" xmlns="" val="821691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711200" y="585688"/>
            <a:ext cx="7867556" cy="5321300"/>
            <a:chOff x="711200" y="585688"/>
            <a:chExt cx="7867556" cy="5321300"/>
          </a:xfrm>
        </p:grpSpPr>
        <p:sp>
          <p:nvSpPr>
            <p:cNvPr id="2" name="CuadroTexto 1"/>
            <p:cNvSpPr txBox="1"/>
            <p:nvPr/>
          </p:nvSpPr>
          <p:spPr>
            <a:xfrm>
              <a:off x="711200" y="2913916"/>
              <a:ext cx="1818201" cy="523220"/>
            </a:xfrm>
            <a:prstGeom prst="rect">
              <a:avLst/>
            </a:prstGeom>
            <a:noFill/>
          </p:spPr>
          <p:txBody>
            <a:bodyPr wrap="none" rtlCol="0">
              <a:spAutoFit/>
            </a:bodyPr>
            <a:lstStyle/>
            <a:p>
              <a:r>
                <a:rPr lang="es-ES" sz="2800" dirty="0" smtClean="0"/>
                <a:t>IDENTIDAD</a:t>
              </a:r>
              <a:endParaRPr lang="es-ES" sz="2800" dirty="0"/>
            </a:p>
          </p:txBody>
        </p:sp>
        <p:sp>
          <p:nvSpPr>
            <p:cNvPr id="3" name="CuadroTexto 2"/>
            <p:cNvSpPr txBox="1"/>
            <p:nvPr/>
          </p:nvSpPr>
          <p:spPr>
            <a:xfrm>
              <a:off x="6650023" y="2990116"/>
              <a:ext cx="1928733" cy="461665"/>
            </a:xfrm>
            <a:prstGeom prst="rect">
              <a:avLst/>
            </a:prstGeom>
            <a:noFill/>
          </p:spPr>
          <p:txBody>
            <a:bodyPr wrap="none" rtlCol="0">
              <a:spAutoFit/>
            </a:bodyPr>
            <a:lstStyle/>
            <a:p>
              <a:r>
                <a:rPr lang="es-ES" sz="2400" dirty="0" smtClean="0"/>
                <a:t>PERTENENCIA</a:t>
              </a:r>
              <a:endParaRPr lang="es-ES" sz="2400" dirty="0"/>
            </a:p>
          </p:txBody>
        </p:sp>
        <p:sp>
          <p:nvSpPr>
            <p:cNvPr id="4" name="Elipse 3"/>
            <p:cNvSpPr/>
            <p:nvPr/>
          </p:nvSpPr>
          <p:spPr>
            <a:xfrm>
              <a:off x="2463800" y="1162348"/>
              <a:ext cx="4241800" cy="4241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Flecha curvada hacia arriba 4"/>
            <p:cNvSpPr/>
            <p:nvPr/>
          </p:nvSpPr>
          <p:spPr>
            <a:xfrm>
              <a:off x="1536700" y="3887688"/>
              <a:ext cx="6223000" cy="201930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6" name="Flecha curvada hacia arriba 5"/>
            <p:cNvSpPr/>
            <p:nvPr/>
          </p:nvSpPr>
          <p:spPr>
            <a:xfrm rot="10800000">
              <a:off x="1333500" y="585688"/>
              <a:ext cx="6223000" cy="201930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7" name="CuadroTexto 6"/>
            <p:cNvSpPr txBox="1"/>
            <p:nvPr/>
          </p:nvSpPr>
          <p:spPr>
            <a:xfrm>
              <a:off x="3873500" y="1594079"/>
              <a:ext cx="1549072" cy="523220"/>
            </a:xfrm>
            <a:prstGeom prst="rect">
              <a:avLst/>
            </a:prstGeom>
            <a:noFill/>
          </p:spPr>
          <p:txBody>
            <a:bodyPr wrap="none" rtlCol="0">
              <a:spAutoFit/>
            </a:bodyPr>
            <a:lstStyle/>
            <a:p>
              <a:r>
                <a:rPr lang="es-ES" sz="2800" dirty="0" smtClean="0"/>
                <a:t>CARISMA</a:t>
              </a:r>
              <a:endParaRPr lang="es-ES" sz="2800" dirty="0"/>
            </a:p>
          </p:txBody>
        </p:sp>
        <p:pic>
          <p:nvPicPr>
            <p:cNvPr id="8" name="Imagen 7" descr="escudo_osa.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95637" y="1780842"/>
              <a:ext cx="2849563" cy="3004812"/>
            </a:xfrm>
            <a:prstGeom prst="rect">
              <a:avLst/>
            </a:prstGeom>
          </p:spPr>
        </p:pic>
      </p:grpSp>
    </p:spTree>
    <p:extLst>
      <p:ext uri="{BB962C8B-B14F-4D97-AF65-F5344CB8AC3E}">
        <p14:creationId xmlns:p14="http://schemas.microsoft.com/office/powerpoint/2010/main" xmlns="" val="1582877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Identidad y pertenencia.</a:t>
            </a:r>
            <a:endParaRPr lang="es-ES" dirty="0"/>
          </a:p>
        </p:txBody>
      </p:sp>
      <p:sp>
        <p:nvSpPr>
          <p:cNvPr id="3" name="Marcador de contenido 2"/>
          <p:cNvSpPr>
            <a:spLocks noGrp="1"/>
          </p:cNvSpPr>
          <p:nvPr>
            <p:ph idx="1"/>
          </p:nvPr>
        </p:nvSpPr>
        <p:spPr/>
        <p:txBody>
          <a:bodyPr/>
          <a:lstStyle/>
          <a:p>
            <a:r>
              <a:rPr lang="es-ES" dirty="0" smtClean="0"/>
              <a:t>Formar  parte  verdaderamente de una comunidad abarca  todos los ámbitos de la existencia de un individuo.</a:t>
            </a:r>
          </a:p>
          <a:p>
            <a:r>
              <a:rPr lang="es-ES" dirty="0" smtClean="0"/>
              <a:t>El sentido de pertenencia se manifiesta en el sujeto en el modo particular de percibir  y realizar su identidad dentro de la comunidad.</a:t>
            </a:r>
            <a:endParaRPr lang="es-ES" dirty="0"/>
          </a:p>
        </p:txBody>
      </p:sp>
    </p:spTree>
    <p:extLst>
      <p:ext uri="{BB962C8B-B14F-4D97-AF65-F5344CB8AC3E}">
        <p14:creationId xmlns:p14="http://schemas.microsoft.com/office/powerpoint/2010/main" xmlns="" val="3485861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 la identidad a la pertenencia.</a:t>
            </a:r>
            <a:endParaRPr lang="es-ES" dirty="0"/>
          </a:p>
        </p:txBody>
      </p:sp>
      <p:sp>
        <p:nvSpPr>
          <p:cNvPr id="3" name="Marcador de contenido 2"/>
          <p:cNvSpPr>
            <a:spLocks noGrp="1"/>
          </p:cNvSpPr>
          <p:nvPr>
            <p:ph idx="1"/>
          </p:nvPr>
        </p:nvSpPr>
        <p:spPr/>
        <p:txBody>
          <a:bodyPr/>
          <a:lstStyle/>
          <a:p>
            <a:r>
              <a:rPr lang="es-ES" dirty="0" smtClean="0"/>
              <a:t>El sentido de identidad y pertenencia representan los elementos estructurales y constitutivos del yo;</a:t>
            </a:r>
          </a:p>
          <a:p>
            <a:r>
              <a:rPr lang="es-ES" dirty="0" smtClean="0"/>
              <a:t>La identidad personal se define por el modo de ser, de vivir la relación, de prodigarse a los demás, de vivir los compromisos, etc.</a:t>
            </a:r>
            <a:endParaRPr lang="es-ES" dirty="0"/>
          </a:p>
        </p:txBody>
      </p:sp>
    </p:spTree>
    <p:extLst>
      <p:ext uri="{BB962C8B-B14F-4D97-AF65-F5344CB8AC3E}">
        <p14:creationId xmlns:p14="http://schemas.microsoft.com/office/powerpoint/2010/main" xmlns="" val="1645608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Identidad</a:t>
            </a:r>
            <a:endParaRPr lang="es-ES" dirty="0"/>
          </a:p>
        </p:txBody>
      </p:sp>
      <p:sp>
        <p:nvSpPr>
          <p:cNvPr id="3" name="Marcador de contenido 2"/>
          <p:cNvSpPr>
            <a:spLocks noGrp="1"/>
          </p:cNvSpPr>
          <p:nvPr>
            <p:ph idx="1"/>
          </p:nvPr>
        </p:nvSpPr>
        <p:spPr/>
        <p:txBody>
          <a:bodyPr>
            <a:normAutofit fontScale="92500" lnSpcReduction="10000"/>
          </a:bodyPr>
          <a:lstStyle/>
          <a:p>
            <a:r>
              <a:rPr lang="es-ES" dirty="0" smtClean="0"/>
              <a:t>NO EXISTE IDENTIDAD SIN PERTENENCIA.</a:t>
            </a:r>
          </a:p>
          <a:p>
            <a:r>
              <a:rPr lang="es-ES" dirty="0" smtClean="0"/>
              <a:t>De la identidad nace la pertenencia.</a:t>
            </a:r>
          </a:p>
          <a:p>
            <a:r>
              <a:rPr lang="es-ES" dirty="0" smtClean="0"/>
              <a:t>Si la identidad se define por el modo de ser y percibir, entonces podemos definir la pertenencia diciendo que consiste en formar parte, efectiva y afectivamente, de un grupo en el que se expresa concretamente e incluso está codificada la forma de vida en la existencia de otras personas, por ello, se convierten en seres con los que se comparte la vida.</a:t>
            </a:r>
            <a:endParaRPr lang="es-ES" dirty="0"/>
          </a:p>
        </p:txBody>
      </p:sp>
    </p:spTree>
    <p:extLst>
      <p:ext uri="{BB962C8B-B14F-4D97-AF65-F5344CB8AC3E}">
        <p14:creationId xmlns:p14="http://schemas.microsoft.com/office/powerpoint/2010/main" xmlns="" val="59748477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1088</TotalTime>
  <Words>1317</Words>
  <Application>Microsoft Office PowerPoint</Application>
  <PresentationFormat>Presentación en pantalla (4:3)</PresentationFormat>
  <Paragraphs>89</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Identidad y Pertenencia a la Orden de San Agustín</vt:lpstr>
      <vt:lpstr>Diapositiva 2</vt:lpstr>
      <vt:lpstr>El grupo se convierte en comunidad cuando:  </vt:lpstr>
      <vt:lpstr>Diapositiva 4</vt:lpstr>
      <vt:lpstr>Diapositiva 5</vt:lpstr>
      <vt:lpstr>Diapositiva 6</vt:lpstr>
      <vt:lpstr>Identidad y pertenencia.</vt:lpstr>
      <vt:lpstr>De la identidad a la pertenencia.</vt:lpstr>
      <vt:lpstr>Identidad</vt:lpstr>
      <vt:lpstr>De la pertenencia a la identidad</vt:lpstr>
      <vt:lpstr>Diapositiva 11</vt:lpstr>
      <vt:lpstr>Sentido de pertenencia</vt:lpstr>
      <vt:lpstr>El sentido de pertenencia</vt:lpstr>
      <vt:lpstr>pertenencia</vt:lpstr>
      <vt:lpstr>Sentido de la alteridad y de la diversidad.</vt:lpstr>
      <vt:lpstr>La comunidad religiosa agustiniana.</vt:lpstr>
      <vt:lpstr>Comunidad agustiniana</vt:lpstr>
      <vt:lpstr>comunidad</vt:lpstr>
      <vt:lpstr>La comunidad</vt:lpstr>
      <vt:lpstr>La comunidad religiosa</vt:lpstr>
      <vt:lpstr>La comunidad religiosa</vt:lpstr>
      <vt:lpstr>Nos educamos juntos en la comunidad</vt:lpstr>
    </vt:vector>
  </TitlesOfParts>
  <Company>Profesor Gregorio Mendel AC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DIMENSION PASTORAL AGUSTINIANA DE LOS ORGANOS UNIPERSONALES Y COLEGIADOS DE NUESTROS COLEGIOS</dc:title>
  <dc:creator>Gregorio Gallardo Lopez</dc:creator>
  <cp:lastModifiedBy>Parroquia San Agustin Concepción</cp:lastModifiedBy>
  <cp:revision>54</cp:revision>
  <dcterms:created xsi:type="dcterms:W3CDTF">2014-04-08T03:15:11Z</dcterms:created>
  <dcterms:modified xsi:type="dcterms:W3CDTF">2015-08-17T13:44:37Z</dcterms:modified>
</cp:coreProperties>
</file>